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858" r:id="rId2"/>
    <p:sldId id="857" r:id="rId3"/>
    <p:sldId id="859" r:id="rId4"/>
    <p:sldId id="925" r:id="rId5"/>
    <p:sldId id="926" r:id="rId6"/>
    <p:sldId id="927" r:id="rId7"/>
    <p:sldId id="928" r:id="rId8"/>
    <p:sldId id="929" r:id="rId9"/>
    <p:sldId id="930" r:id="rId10"/>
    <p:sldId id="931" r:id="rId11"/>
    <p:sldId id="932" r:id="rId12"/>
    <p:sldId id="933" r:id="rId13"/>
    <p:sldId id="934" r:id="rId14"/>
    <p:sldId id="935" r:id="rId15"/>
    <p:sldId id="936" r:id="rId16"/>
    <p:sldId id="937" r:id="rId17"/>
    <p:sldId id="938" r:id="rId18"/>
    <p:sldId id="939" r:id="rId19"/>
    <p:sldId id="940" r:id="rId20"/>
    <p:sldId id="941" r:id="rId21"/>
    <p:sldId id="942" r:id="rId22"/>
    <p:sldId id="943" r:id="rId23"/>
    <p:sldId id="944" r:id="rId24"/>
    <p:sldId id="945" r:id="rId25"/>
    <p:sldId id="946" r:id="rId26"/>
    <p:sldId id="947" r:id="rId27"/>
    <p:sldId id="948" r:id="rId28"/>
    <p:sldId id="949" r:id="rId29"/>
    <p:sldId id="950" r:id="rId30"/>
    <p:sldId id="951" r:id="rId31"/>
    <p:sldId id="952" r:id="rId32"/>
    <p:sldId id="953" r:id="rId33"/>
    <p:sldId id="954" r:id="rId34"/>
    <p:sldId id="955" r:id="rId35"/>
    <p:sldId id="956" r:id="rId36"/>
    <p:sldId id="957" r:id="rId37"/>
    <p:sldId id="964" r:id="rId38"/>
    <p:sldId id="959" r:id="rId39"/>
    <p:sldId id="960" r:id="rId40"/>
    <p:sldId id="961" r:id="rId41"/>
    <p:sldId id="962" r:id="rId42"/>
    <p:sldId id="963" r:id="rId4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23" autoAdjust="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83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</a:t>
            </a:r>
            <a:r>
              <a:rPr lang="en-US" altLang="en-US" sz="1400" dirty="0" smtClean="0">
                <a:latin typeface="Arial" pitchFamily="34" charset="0"/>
              </a:rPr>
              <a:t>UMBC and Dr. Katherine Gibson </a:t>
            </a:r>
            <a:r>
              <a:rPr lang="en-US" altLang="en-US" sz="1400" dirty="0" smtClean="0">
                <a:latin typeface="Arial" pitchFamily="34" charset="0"/>
              </a:rPr>
              <a:t>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static.usenix.org/events/woot10/tech/full_papers/Aviv.pdf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36" y="2693988"/>
            <a:ext cx="8995528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18 – Program Design (Continued)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50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What if I used meaningful variable names?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(p, c):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l 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(l &gt;= 4):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c 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(l &gt;= 9):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CONTINUES...</a:t>
            </a: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05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What if I used meaningful variable names?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4):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9):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CONTINUES...</a:t>
            </a: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78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And replaced the magic numbers with constants?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4):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9):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CONTINUES...</a:t>
            </a: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68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And replaced the magic numbers with constants?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MIN_LENGTH):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MAX_LENGTH):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91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And added vertical space?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MIN_LENGTH):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MAX_LENGTH):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58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And added vertical space?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MIN_LENGTH):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MAX_LENGTH):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FUNCTION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58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Maybe even some comments?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MIN_LENGTH):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MAX_LENGTH):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FUNCTION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96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Maybe even some comments?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if long enough, count as a 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MIN_LENGTH):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if max length, don't do any more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MAX_LENGTH):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CONTINUES...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24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Now the purpose of the code is a bit clearer!</a:t>
            </a:r>
          </a:p>
          <a:p>
            <a:pPr lvl="1"/>
            <a:r>
              <a:rPr lang="en-US" dirty="0" smtClean="0"/>
              <a:t>You can see how small, simple changes increase the readability of a piece of code</a:t>
            </a:r>
          </a:p>
          <a:p>
            <a:endParaRPr lang="en-US" dirty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This is actually </a:t>
            </a:r>
            <a:r>
              <a:rPr lang="en-US" dirty="0"/>
              <a:t>part of </a:t>
            </a:r>
            <a:r>
              <a:rPr lang="en-US" dirty="0" smtClean="0"/>
              <a:t>a function that creates a list </a:t>
            </a:r>
            <a:r>
              <a:rPr lang="en-US" dirty="0"/>
              <a:t>of the </a:t>
            </a:r>
            <a:r>
              <a:rPr lang="en-US" dirty="0" smtClean="0"/>
              <a:t>passwords </a:t>
            </a:r>
            <a:r>
              <a:rPr lang="en-US" dirty="0"/>
              <a:t>for a swipe-based login </a:t>
            </a:r>
            <a:r>
              <a:rPr lang="en-US" dirty="0" smtClean="0"/>
              <a:t>system on an Android smart phone</a:t>
            </a:r>
          </a:p>
          <a:p>
            <a:pPr marL="742950" lvl="2" indent="-342900"/>
            <a:r>
              <a:rPr lang="en-US" dirty="0" smtClean="0"/>
              <a:t>Dr. Gibson wrote a paper on this, available </a:t>
            </a:r>
            <a:r>
              <a:rPr lang="en-US" dirty="0" smtClean="0">
                <a:hlinkClick r:id="rId2"/>
              </a:rPr>
              <a:t>here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443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Commenting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2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File I/O</a:t>
            </a:r>
          </a:p>
          <a:p>
            <a:pPr lvl="1"/>
            <a:r>
              <a:rPr lang="en-US" dirty="0" smtClean="0"/>
              <a:t>How to open a file</a:t>
            </a:r>
          </a:p>
          <a:p>
            <a:pPr lvl="2"/>
            <a:r>
              <a:rPr lang="en-US" sz="2800" dirty="0" smtClean="0"/>
              <a:t>For reading or writing</a:t>
            </a:r>
          </a:p>
          <a:p>
            <a:pPr lvl="1"/>
            <a:r>
              <a:rPr lang="en-US" dirty="0" smtClean="0"/>
              <a:t>How to write to a file</a:t>
            </a:r>
          </a:p>
          <a:p>
            <a:pPr lvl="1"/>
            <a:r>
              <a:rPr lang="en-US" dirty="0" smtClean="0"/>
              <a:t>How to close a file</a:t>
            </a:r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join() </a:t>
            </a:r>
            <a:r>
              <a:rPr lang="en-US" dirty="0" smtClean="0"/>
              <a:t>function</a:t>
            </a:r>
            <a:endParaRPr lang="en-US" dirty="0"/>
          </a:p>
          <a:p>
            <a:endParaRPr lang="en-US" dirty="0"/>
          </a:p>
          <a:p>
            <a:endParaRPr lang="en-US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5611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Commenting is an “Art”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Though it may sound pretentious, it’s true</a:t>
            </a:r>
          </a:p>
          <a:p>
            <a:endParaRPr lang="en-US" dirty="0"/>
          </a:p>
          <a:p>
            <a:r>
              <a:rPr lang="en-US" dirty="0" smtClean="0"/>
              <a:t>There are NO hard and fast rules for when a piece of code should be commented</a:t>
            </a:r>
          </a:p>
          <a:p>
            <a:pPr lvl="1"/>
            <a:r>
              <a:rPr lang="en-US" dirty="0" smtClean="0"/>
              <a:t>Only guidelines</a:t>
            </a:r>
          </a:p>
          <a:p>
            <a:pPr lvl="1"/>
            <a:r>
              <a:rPr lang="en-US" dirty="0" smtClean="0"/>
              <a:t>NOTE: This doesn’t apply to </a:t>
            </a:r>
            <a:r>
              <a:rPr lang="en-US" b="1" dirty="0" smtClean="0"/>
              <a:t>required</a:t>
            </a:r>
            <a:r>
              <a:rPr lang="en-US" dirty="0" smtClean="0"/>
              <a:t> comments </a:t>
            </a:r>
            <a:br>
              <a:rPr lang="en-US" dirty="0" smtClean="0"/>
            </a:br>
            <a:r>
              <a:rPr lang="en-US" dirty="0" smtClean="0"/>
              <a:t>like file headers and function headers!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295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have a complex conditional, give a brief overview of what it accomplishes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check if car fits customer criteria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color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"black"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numDoors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&gt; 2 \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(price) &lt; 27000: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If you did something you think was clever, comment that piece of code</a:t>
            </a:r>
          </a:p>
          <a:p>
            <a:pPr lvl="1"/>
            <a:r>
              <a:rPr lang="en-US" dirty="0" smtClean="0"/>
              <a:t>So that “future you” will understand it!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532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have a complex conditional, give a brief overview of what it accomplishes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check if car fits customer criteria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color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"black"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numDoors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&gt; 2 \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(price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&lt; 27000: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If you did something you think was clever, comment that piece of code</a:t>
            </a:r>
          </a:p>
          <a:p>
            <a:pPr lvl="1"/>
            <a:r>
              <a:rPr lang="en-US" dirty="0" smtClean="0"/>
              <a:t>So that “future you” will understand it!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13402" y="3789915"/>
            <a:ext cx="3481872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This backslash symbol tells Python that the code will continue on the next line.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7271447" y="3332715"/>
            <a:ext cx="457200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56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Don’t</a:t>
            </a:r>
            <a:r>
              <a:rPr lang="en-US" dirty="0" smtClean="0"/>
              <a:t> write obvious comments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iterate over the list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item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lvl="3"/>
            <a:endParaRPr lang="en-US" dirty="0"/>
          </a:p>
          <a:p>
            <a:r>
              <a:rPr lang="en-US" b="1" u="sng" dirty="0" smtClean="0"/>
              <a:t>Don’t</a:t>
            </a:r>
            <a:r>
              <a:rPr lang="en-US" dirty="0" smtClean="0"/>
              <a:t> comment every line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initialize the loop variable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choice = 1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loop until user chooses 0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choice != 0: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35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55152" cy="4156799"/>
          </a:xfrm>
        </p:spPr>
        <p:txBody>
          <a:bodyPr/>
          <a:lstStyle/>
          <a:p>
            <a:r>
              <a:rPr lang="en-US" b="1" u="sng" dirty="0" smtClean="0"/>
              <a:t>Do</a:t>
            </a:r>
            <a:r>
              <a:rPr lang="en-US" dirty="0" smtClean="0"/>
              <a:t> comment “blocks” of code</a:t>
            </a:r>
          </a:p>
          <a:p>
            <a:pPr marL="457200" lvl="1" indent="0">
              <a:buNone/>
            </a:pP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calculate tip and total (if a party is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large, set percentage to a minimum)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numGuests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&gt; LARGE_PARTY):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percent = MIN_TIP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tip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bill * percent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total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bill + tip</a:t>
            </a:r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775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55152" cy="4156799"/>
          </a:xfrm>
        </p:spPr>
        <p:txBody>
          <a:bodyPr/>
          <a:lstStyle/>
          <a:p>
            <a:r>
              <a:rPr lang="en-US" b="1" u="sng" dirty="0" smtClean="0"/>
              <a:t>Do</a:t>
            </a:r>
            <a:r>
              <a:rPr lang="en-US" dirty="0" smtClean="0"/>
              <a:t> comment nested loops and conditionals</a:t>
            </a:r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listFib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[0, 1, 1, 2, 3, 5, 8, 13, 21, 34]</a:t>
            </a:r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listPrime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[2, 3, 5, 7, 11, 13, 17, 19, 23,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29]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iterate over both lists, checking to see if each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fibonacci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number is also in the prime list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num1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listFib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num2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listPrime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(num1 == num2):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(num1,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"is both a prime and a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b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Fibonacci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625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b="1" u="sng" dirty="0" smtClean="0"/>
              <a:t>Do</a:t>
            </a:r>
            <a:r>
              <a:rPr lang="en-US" dirty="0" smtClean="0"/>
              <a:t> comment very abbreviated variables names </a:t>
            </a:r>
            <a:br>
              <a:rPr lang="en-US" dirty="0" smtClean="0"/>
            </a:br>
            <a:r>
              <a:rPr lang="en-US" dirty="0" smtClean="0"/>
              <a:t>(especially those used for constants)</a:t>
            </a:r>
          </a:p>
          <a:p>
            <a:pPr lvl="1"/>
            <a:r>
              <a:rPr lang="en-US" dirty="0" smtClean="0"/>
              <a:t>You can even put the comment at the end of the line!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MIN_CH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1</a:t>
            </a: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MAX_CH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= 5</a:t>
            </a: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MENU_EX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5     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P1_MARK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"x"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P2_MARK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"o"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511296" y="3883527"/>
            <a:ext cx="4547616" cy="2078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63" lvl="1" indent="0">
              <a:buFont typeface="Arial" pitchFamily="34" charset="0"/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minimum choice at menu</a:t>
            </a:r>
          </a:p>
          <a:p>
            <a:pPr marL="4763" lvl="1" indent="0">
              <a:buFont typeface="Arial" pitchFamily="34" charset="0"/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maximum choice at menu</a:t>
            </a:r>
          </a:p>
          <a:p>
            <a:pPr marL="4763" lvl="1" indent="0">
              <a:buFont typeface="Arial" pitchFamily="34" charset="0"/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menu choice to exit (stop)</a:t>
            </a:r>
          </a:p>
          <a:p>
            <a:pPr marL="4763" lvl="1" indent="0">
              <a:buFont typeface="Arial" pitchFamily="34" charset="0"/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player 1's marker</a:t>
            </a:r>
          </a:p>
          <a:p>
            <a:pPr marL="4763" lvl="1" indent="0">
              <a:buFont typeface="Arial" pitchFamily="34" charset="0"/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player 2's marker</a:t>
            </a:r>
          </a:p>
        </p:txBody>
      </p:sp>
    </p:spTree>
    <p:extLst>
      <p:ext uri="{BB962C8B-B14F-4D97-AF65-F5344CB8AC3E}">
        <p14:creationId xmlns:p14="http://schemas.microsoft.com/office/powerpoint/2010/main" val="231540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“Good Code” – Adaptability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27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Often, </a:t>
            </a:r>
            <a:r>
              <a:rPr lang="en-US" dirty="0"/>
              <a:t>what a program is supposed to do evolves and changes as time goes </a:t>
            </a:r>
            <a:r>
              <a:rPr lang="en-US" dirty="0" smtClean="0"/>
              <a:t>on</a:t>
            </a:r>
          </a:p>
          <a:p>
            <a:pPr lvl="1"/>
            <a:r>
              <a:rPr lang="en-US" dirty="0" smtClean="0"/>
              <a:t>Well-written </a:t>
            </a:r>
            <a:r>
              <a:rPr lang="en-US" dirty="0"/>
              <a:t>flexible programs can be easily altered to do something </a:t>
            </a:r>
            <a:r>
              <a:rPr lang="en-US" dirty="0" smtClean="0"/>
              <a:t>new</a:t>
            </a:r>
          </a:p>
          <a:p>
            <a:pPr lvl="1"/>
            <a:r>
              <a:rPr lang="en-US" dirty="0" smtClean="0"/>
              <a:t>Rigid</a:t>
            </a:r>
            <a:r>
              <a:rPr lang="en-US" dirty="0"/>
              <a:t>, poorly written programs </a:t>
            </a:r>
            <a:r>
              <a:rPr lang="en-US" dirty="0" smtClean="0"/>
              <a:t>often take </a:t>
            </a:r>
            <a:r>
              <a:rPr lang="en-US" dirty="0"/>
              <a:t>a lot of work to </a:t>
            </a:r>
            <a:r>
              <a:rPr lang="en-US" dirty="0" smtClean="0"/>
              <a:t>modify</a:t>
            </a:r>
            <a:endParaRPr lang="en-US" dirty="0"/>
          </a:p>
          <a:p>
            <a:r>
              <a:rPr lang="en-US" dirty="0" smtClean="0"/>
              <a:t>When coding, keep in mind that </a:t>
            </a:r>
            <a:r>
              <a:rPr lang="en-US" dirty="0"/>
              <a:t>you might want to change </a:t>
            </a:r>
            <a:r>
              <a:rPr lang="en-US" dirty="0" smtClean="0"/>
              <a:t>or </a:t>
            </a:r>
            <a:r>
              <a:rPr lang="en-US" dirty="0"/>
              <a:t>extend something </a:t>
            </a:r>
            <a:r>
              <a:rPr lang="en-US" dirty="0" smtClean="0"/>
              <a:t>later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675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Adaptability: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Remember </a:t>
            </a:r>
            <a:r>
              <a:rPr lang="en-US" dirty="0" smtClean="0"/>
              <a:t>how we talked about not using “magic </a:t>
            </a:r>
            <a:r>
              <a:rPr lang="en-US" dirty="0"/>
              <a:t>numbers</a:t>
            </a:r>
            <a:r>
              <a:rPr lang="en-US" dirty="0" smtClean="0"/>
              <a:t>” (or strings) in our code?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4112" y="3279648"/>
            <a:ext cx="39989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solidFill>
                  <a:prstClr val="black"/>
                </a:solidFill>
              </a:rPr>
              <a:t>Bad:</a:t>
            </a:r>
          </a:p>
          <a:p>
            <a:endParaRPr lang="en-US" dirty="0">
              <a:solidFill>
                <a:prstClr val="black"/>
              </a:solidFill>
            </a:endParaRPr>
          </a:p>
          <a:p>
            <a:r>
              <a:rPr lang="en-US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make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Grid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temp = []</a:t>
            </a: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(0, 10):</a:t>
            </a: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temp.append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([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0] * 10)</a:t>
            </a: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temp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45280" y="3279648"/>
            <a:ext cx="49987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solidFill>
                  <a:prstClr val="black"/>
                </a:solidFill>
              </a:rPr>
              <a:t>Good:</a:t>
            </a:r>
          </a:p>
          <a:p>
            <a:endParaRPr lang="en-US" dirty="0">
              <a:solidFill>
                <a:prstClr val="black"/>
              </a:solidFill>
            </a:endParaRPr>
          </a:p>
          <a:p>
            <a:r>
              <a:rPr lang="en-US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make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Grid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temp = []</a:t>
            </a: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(0, 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GRID_SIZE):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temp.append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([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0] * 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GRID_SIZE)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temp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97739" y="5525353"/>
            <a:ext cx="322510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and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are not “magic” numbers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– why?</a:t>
            </a:r>
          </a:p>
        </p:txBody>
      </p:sp>
    </p:spTree>
    <p:extLst>
      <p:ext uri="{BB962C8B-B14F-4D97-AF65-F5344CB8AC3E}">
        <p14:creationId xmlns:p14="http://schemas.microsoft.com/office/powerpoint/2010/main" val="2597128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90974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Adaptability: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change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makeSquareGrid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smtClean="0"/>
              <a:t>to be an even more flexible function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4111" y="3279648"/>
            <a:ext cx="473011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solidFill>
                  <a:prstClr val="black"/>
                </a:solidFill>
              </a:rPr>
              <a:t>Better:</a:t>
            </a:r>
          </a:p>
          <a:p>
            <a:endParaRPr lang="en-US" dirty="0">
              <a:solidFill>
                <a:prstClr val="black"/>
              </a:solidFill>
            </a:endParaRPr>
          </a:p>
          <a:p>
            <a:r>
              <a:rPr lang="en-US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makeSquareGrid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(size):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temp = []</a:t>
            </a: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(0, 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size):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temp.append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([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0] * 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size)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temp</a:t>
            </a:r>
          </a:p>
          <a:p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call </a:t>
            </a:r>
            <a:r>
              <a:rPr lang="en-US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makeSquareGrid</a:t>
            </a:r>
            <a:endParaRPr lang="en-US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grid = </a:t>
            </a:r>
            <a:r>
              <a:rPr lang="en-US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makeSquareGrid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(GRID_SIZE)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45280" y="3279648"/>
            <a:ext cx="49987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solidFill>
                  <a:prstClr val="black"/>
                </a:solidFill>
              </a:rPr>
              <a:t>Good:</a:t>
            </a:r>
          </a:p>
          <a:p>
            <a:endParaRPr lang="en-US" dirty="0">
              <a:solidFill>
                <a:prstClr val="black"/>
              </a:solidFill>
            </a:endParaRPr>
          </a:p>
          <a:p>
            <a:r>
              <a:rPr lang="en-US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make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Grid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temp = []</a:t>
            </a: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(0, 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GRID_SIZE):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temp.append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([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0] * 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GRID_SIZE)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temp</a:t>
            </a:r>
          </a:p>
        </p:txBody>
      </p:sp>
    </p:spTree>
    <p:extLst>
      <p:ext uri="{BB962C8B-B14F-4D97-AF65-F5344CB8AC3E}">
        <p14:creationId xmlns:p14="http://schemas.microsoft.com/office/powerpoint/2010/main" val="3115213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Solving Problems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23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Input</a:t>
            </a:r>
          </a:p>
          <a:p>
            <a:pPr lvl="1"/>
            <a:r>
              <a:rPr lang="en-US" dirty="0" smtClean="0"/>
              <a:t>What information we will be given, or will ask for</a:t>
            </a:r>
          </a:p>
          <a:p>
            <a:pPr lvl="3"/>
            <a:endParaRPr lang="en-US" dirty="0"/>
          </a:p>
          <a:p>
            <a:r>
              <a:rPr lang="en-US" dirty="0" smtClean="0"/>
              <a:t>Process</a:t>
            </a:r>
          </a:p>
          <a:p>
            <a:pPr lvl="1"/>
            <a:r>
              <a:rPr lang="en-US" dirty="0" smtClean="0"/>
              <a:t>The steps we will take to reach our specific goal</a:t>
            </a:r>
          </a:p>
          <a:p>
            <a:pPr lvl="3"/>
            <a:endParaRPr lang="en-US" dirty="0"/>
          </a:p>
          <a:p>
            <a:r>
              <a:rPr lang="en-US" dirty="0" smtClean="0"/>
              <a:t>Output</a:t>
            </a:r>
          </a:p>
          <a:p>
            <a:pPr lvl="1"/>
            <a:r>
              <a:rPr lang="en-US" dirty="0" smtClean="0"/>
              <a:t>The final product that we will produce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745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Complicated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apply the same principles of input, process, output to more complicated algorithms and programs</a:t>
            </a:r>
          </a:p>
          <a:p>
            <a:endParaRPr lang="en-US" dirty="0"/>
          </a:p>
          <a:p>
            <a:r>
              <a:rPr lang="en-US" dirty="0" smtClean="0"/>
              <a:t>There may be multiple sets of input/output, and we may perform more than one process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55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Design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26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when Designing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4880" cy="4156799"/>
          </a:xfrm>
        </p:spPr>
        <p:txBody>
          <a:bodyPr/>
          <a:lstStyle/>
          <a:p>
            <a:r>
              <a:rPr lang="en-US" dirty="0" smtClean="0"/>
              <a:t>What is the “big picture” problem?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 smtClean="0"/>
              <a:t>What sort of tasks do you need to handle?</a:t>
            </a:r>
          </a:p>
          <a:p>
            <a:pPr lvl="1"/>
            <a:r>
              <a:rPr lang="en-US" dirty="0" smtClean="0"/>
              <a:t>What functions would you make?</a:t>
            </a:r>
          </a:p>
          <a:p>
            <a:pPr lvl="1"/>
            <a:r>
              <a:rPr lang="en-US" dirty="0" smtClean="0"/>
              <a:t>How would they interact?</a:t>
            </a:r>
          </a:p>
          <a:p>
            <a:pPr lvl="1"/>
            <a:r>
              <a:rPr lang="en-US" dirty="0" smtClean="0"/>
              <a:t>What does each function take in and return?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will your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look like?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719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In-Class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3200" dirty="0" smtClean="0"/>
              <a:t>A program that allows two human players to play battleship, alternating turns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200" dirty="0" smtClean="0"/>
              <a:t>Questions to consider: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200" dirty="0" smtClean="0"/>
              <a:t>What </a:t>
            </a:r>
            <a:r>
              <a:rPr lang="en-US" sz="3200" dirty="0"/>
              <a:t>do you want your board to look like?  How do you want the user to play, or to select where they’ll attack next?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US" sz="3200" dirty="0" smtClean="0"/>
          </a:p>
          <a:p>
            <a:pPr marL="342900" lvl="1" indent="-342900">
              <a:buFont typeface="Arial" pitchFamily="34" charset="0"/>
              <a:buChar char="•"/>
            </a:pPr>
            <a:endParaRPr lang="en-US" sz="3200" dirty="0"/>
          </a:p>
          <a:p>
            <a:pPr marL="342900" lvl="1" indent="-342900">
              <a:buFont typeface="Arial" pitchFamily="34" charset="0"/>
              <a:buChar char="•"/>
            </a:pPr>
            <a:endParaRPr lang="en-US" sz="3200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200" dirty="0" smtClean="0"/>
              <a:t>A </a:t>
            </a:r>
            <a:r>
              <a:rPr lang="en-US" sz="3200" dirty="0"/>
              <a:t>program that </a:t>
            </a:r>
            <a:r>
              <a:rPr lang="en-US" sz="3200" dirty="0" smtClean="0"/>
              <a:t>lists all of the possibilities for classes that the students needs (or wants) and 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US" sz="3200" dirty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200" dirty="0" smtClean="0"/>
              <a:t>recommends </a:t>
            </a:r>
            <a:r>
              <a:rPr lang="en-US" sz="3200" dirty="0"/>
              <a:t>classes to take based on availability, how often the class is offered, and the professor’s rating</a:t>
            </a:r>
          </a:p>
          <a:p>
            <a:endParaRPr lang="en-US" dirty="0" smtClean="0"/>
          </a:p>
          <a:p>
            <a:r>
              <a:rPr lang="en-US" dirty="0" smtClean="0"/>
              <a:t>Spend a few minutes brainstorming now</a:t>
            </a:r>
          </a:p>
          <a:p>
            <a:pPr lvl="1"/>
            <a:r>
              <a:rPr lang="en-US" dirty="0" smtClean="0"/>
              <a:t>“Big picture” problem</a:t>
            </a:r>
          </a:p>
          <a:p>
            <a:pPr lvl="1"/>
            <a:r>
              <a:rPr lang="en-US" dirty="0" smtClean="0"/>
              <a:t>Tasks that need to be handled</a:t>
            </a:r>
          </a:p>
          <a:p>
            <a:pPr lvl="1"/>
            <a:r>
              <a:rPr lang="en-US" dirty="0" smtClean="0"/>
              <a:t>What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dirty="0" smtClean="0"/>
              <a:t>looks like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26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In-Class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program that allows two human players to play battleship, alternating turns</a:t>
            </a:r>
          </a:p>
          <a:p>
            <a:r>
              <a:rPr lang="en-US" dirty="0" smtClean="0"/>
              <a:t>Design choices to </a:t>
            </a:r>
            <a:r>
              <a:rPr lang="en-US" dirty="0"/>
              <a:t>consider:</a:t>
            </a:r>
          </a:p>
          <a:p>
            <a:pPr lvl="1"/>
            <a:r>
              <a:rPr lang="en-US" dirty="0"/>
              <a:t>What do you want your board to look </a:t>
            </a:r>
            <a:r>
              <a:rPr lang="en-US" dirty="0" smtClean="0"/>
              <a:t>like?</a:t>
            </a:r>
            <a:endParaRPr lang="en-US" sz="2800" dirty="0" smtClean="0"/>
          </a:p>
          <a:p>
            <a:pPr lvl="1"/>
            <a:r>
              <a:rPr lang="en-US" dirty="0" smtClean="0"/>
              <a:t>How </a:t>
            </a:r>
            <a:r>
              <a:rPr lang="en-US" dirty="0"/>
              <a:t>do you want the user to play, or to select where they’ll attack next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How are you going to store the board?</a:t>
            </a:r>
          </a:p>
          <a:p>
            <a:pPr lvl="1"/>
            <a:r>
              <a:rPr lang="en-US" dirty="0" smtClean="0"/>
              <a:t>What functions will you need?</a:t>
            </a:r>
          </a:p>
          <a:p>
            <a:pPr lvl="1"/>
            <a:r>
              <a:rPr lang="en-US" dirty="0" smtClean="0"/>
              <a:t>What constants will you need?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939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Incremental Development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5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Incremental Development?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Developing your program in small increments</a:t>
            </a:r>
          </a:p>
          <a:p>
            <a:pPr lvl="3"/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Program a small piece of the program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Run and test your program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Ensure the recently written code works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Address any errors and fix any bugs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Return to step 1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456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35971" cy="4517689"/>
          </a:xfrm>
        </p:spPr>
        <p:txBody>
          <a:bodyPr/>
          <a:lstStyle/>
          <a:p>
            <a:r>
              <a:rPr lang="en-US" dirty="0"/>
              <a:t>To discuss the details of “good code</a:t>
            </a:r>
            <a:r>
              <a:rPr lang="en-US" dirty="0" smtClean="0"/>
              <a:t>”</a:t>
            </a:r>
          </a:p>
          <a:p>
            <a:pPr lvl="1"/>
            <a:r>
              <a:rPr lang="en-US" sz="3200" dirty="0" smtClean="0"/>
              <a:t>Readability</a:t>
            </a:r>
          </a:p>
          <a:p>
            <a:pPr lvl="1"/>
            <a:r>
              <a:rPr lang="en-US" sz="3200" dirty="0" smtClean="0"/>
              <a:t>Adaptability</a:t>
            </a:r>
            <a:endParaRPr lang="en-US" sz="3200" dirty="0"/>
          </a:p>
          <a:p>
            <a:r>
              <a:rPr lang="en-US" dirty="0" smtClean="0"/>
              <a:t>To learn the “rules” of commenting</a:t>
            </a:r>
          </a:p>
          <a:p>
            <a:r>
              <a:rPr lang="en-US" dirty="0" smtClean="0"/>
              <a:t>To </a:t>
            </a:r>
            <a:r>
              <a:rPr lang="en-US" dirty="0"/>
              <a:t>learn how to design a program</a:t>
            </a:r>
          </a:p>
          <a:p>
            <a:r>
              <a:rPr lang="en-US" dirty="0" smtClean="0"/>
              <a:t>To </a:t>
            </a:r>
            <a:r>
              <a:rPr lang="en-US" dirty="0"/>
              <a:t>learn more about </a:t>
            </a:r>
            <a:r>
              <a:rPr lang="en-US" dirty="0" smtClean="0"/>
              <a:t>Incremental Programming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51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26364"/>
            <a:ext cx="8686800" cy="1143000"/>
          </a:xfrm>
        </p:spPr>
        <p:txBody>
          <a:bodyPr/>
          <a:lstStyle/>
          <a:p>
            <a:r>
              <a:rPr lang="en-US" dirty="0" smtClean="0"/>
              <a:t>Why Use Incremental Development?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Incremental development:</a:t>
            </a:r>
            <a:endParaRPr lang="en-US" dirty="0"/>
          </a:p>
          <a:p>
            <a:pPr lvl="1"/>
            <a:r>
              <a:rPr lang="en-US" sz="3200" dirty="0" smtClean="0"/>
              <a:t>Makes </a:t>
            </a:r>
            <a:r>
              <a:rPr lang="en-US" sz="3200" dirty="0"/>
              <a:t>a large project more </a:t>
            </a:r>
            <a:r>
              <a:rPr lang="en-US" sz="3200" dirty="0" smtClean="0"/>
              <a:t>manageable</a:t>
            </a:r>
            <a:endParaRPr lang="en-US" dirty="0"/>
          </a:p>
          <a:p>
            <a:pPr lvl="1"/>
            <a:r>
              <a:rPr lang="en-US" sz="3200" dirty="0" smtClean="0"/>
              <a:t>Leads </a:t>
            </a:r>
            <a:r>
              <a:rPr lang="en-US" sz="3200" dirty="0"/>
              <a:t>to </a:t>
            </a:r>
            <a:r>
              <a:rPr lang="en-US" sz="3200" dirty="0" smtClean="0"/>
              <a:t>higher </a:t>
            </a:r>
            <a:r>
              <a:rPr lang="en-US" sz="3200" dirty="0"/>
              <a:t>quality </a:t>
            </a:r>
            <a:r>
              <a:rPr lang="en-US" sz="3200" dirty="0" smtClean="0"/>
              <a:t>code</a:t>
            </a:r>
            <a:endParaRPr lang="en-US" sz="3200" dirty="0"/>
          </a:p>
          <a:p>
            <a:pPr lvl="1"/>
            <a:r>
              <a:rPr lang="en-US" sz="3200" dirty="0" smtClean="0"/>
              <a:t>Makes </a:t>
            </a:r>
            <a:r>
              <a:rPr lang="en-US" sz="3200" dirty="0"/>
              <a:t>it easier to find and correct </a:t>
            </a:r>
            <a:r>
              <a:rPr lang="en-US" sz="3200" dirty="0" smtClean="0"/>
              <a:t>errors</a:t>
            </a:r>
          </a:p>
          <a:p>
            <a:pPr lvl="1"/>
            <a:r>
              <a:rPr lang="en-US" sz="3200" dirty="0"/>
              <a:t>Is faster for large projects</a:t>
            </a:r>
          </a:p>
          <a:p>
            <a:pPr lvl="2"/>
            <a:r>
              <a:rPr lang="en-US" sz="2800" dirty="0" smtClean="0"/>
              <a:t>May seem like you’re taking longer since you test at each step, but faster in the long run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807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Debugging Woes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Writing code is easy...</a:t>
            </a:r>
          </a:p>
          <a:p>
            <a:r>
              <a:rPr lang="en-US" dirty="0" smtClean="0"/>
              <a:t>Writing code that works correctly is HARD</a:t>
            </a:r>
          </a:p>
          <a:p>
            <a:pPr lvl="3"/>
            <a:endParaRPr lang="en-US" dirty="0" smtClean="0"/>
          </a:p>
          <a:p>
            <a:r>
              <a:rPr lang="en-US" dirty="0"/>
              <a:t>Sometimes the hardest part of debugging is finding out </a:t>
            </a:r>
            <a:r>
              <a:rPr lang="en-US" i="1" dirty="0"/>
              <a:t>where</a:t>
            </a:r>
            <a:r>
              <a:rPr lang="en-US" dirty="0"/>
              <a:t> the error is coming from</a:t>
            </a:r>
          </a:p>
          <a:p>
            <a:pPr lvl="1"/>
            <a:r>
              <a:rPr lang="en-US" dirty="0"/>
              <a:t>And solving it is the easy </a:t>
            </a:r>
            <a:r>
              <a:rPr lang="en-US" dirty="0" smtClean="0"/>
              <a:t>part (sometimes</a:t>
            </a:r>
            <a:r>
              <a:rPr lang="en-US" dirty="0"/>
              <a:t>!)</a:t>
            </a:r>
          </a:p>
          <a:p>
            <a:r>
              <a:rPr lang="en-US" dirty="0" smtClean="0"/>
              <a:t>If you only wrote one function, you can start by looking there for the error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31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60557" cy="4517689"/>
          </a:xfrm>
        </p:spPr>
        <p:txBody>
          <a:bodyPr/>
          <a:lstStyle/>
          <a:p>
            <a:r>
              <a:rPr lang="en-US" dirty="0" smtClean="0"/>
              <a:t>Project 2 out on Blackboard</a:t>
            </a:r>
          </a:p>
          <a:p>
            <a:pPr lvl="1"/>
            <a:r>
              <a:rPr lang="en-US" dirty="0" smtClean="0"/>
              <a:t>Design due Friday, April 14th @ 8:59:59 PM</a:t>
            </a:r>
          </a:p>
          <a:p>
            <a:pPr lvl="1"/>
            <a:r>
              <a:rPr lang="en-US" dirty="0" smtClean="0"/>
              <a:t>Project due </a:t>
            </a:r>
            <a:r>
              <a:rPr lang="en-US" dirty="0"/>
              <a:t>Friday, April </a:t>
            </a:r>
            <a:r>
              <a:rPr lang="en-US" dirty="0" smtClean="0"/>
              <a:t>21st </a:t>
            </a:r>
            <a:r>
              <a:rPr lang="en-US" dirty="0"/>
              <a:t>@ 8:59:59 </a:t>
            </a:r>
            <a:r>
              <a:rPr lang="en-US" dirty="0" smtClean="0"/>
              <a:t>PM</a:t>
            </a:r>
          </a:p>
          <a:p>
            <a:pPr lvl="1"/>
            <a:r>
              <a:rPr lang="en-US" dirty="0" smtClean="0"/>
              <a:t>Uses 3D lists and file I/O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Final exam is when?</a:t>
            </a:r>
          </a:p>
          <a:p>
            <a:pPr lvl="1"/>
            <a:r>
              <a:rPr lang="en-US" dirty="0" smtClean="0"/>
              <a:t>Friday, May 19th from 6 to 8 PM</a:t>
            </a:r>
          </a:p>
          <a:p>
            <a:r>
              <a:rPr lang="en-US" dirty="0" smtClean="0"/>
              <a:t>Survey #2 will be coming out soon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878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We’ve talked a lot about certain ‘good habits’ we’d like you </a:t>
            </a:r>
            <a:r>
              <a:rPr lang="en-US" dirty="0" smtClean="0"/>
              <a:t>all to </a:t>
            </a:r>
            <a:r>
              <a:rPr lang="en-US" dirty="0"/>
              <a:t>get in while writing </a:t>
            </a:r>
            <a:r>
              <a:rPr lang="en-US" dirty="0" smtClean="0"/>
              <a:t>code</a:t>
            </a:r>
          </a:p>
          <a:p>
            <a:pPr lvl="1"/>
            <a:r>
              <a:rPr lang="en-US" sz="3200" dirty="0" smtClean="0"/>
              <a:t>What are some of them?</a:t>
            </a:r>
            <a:endParaRPr lang="en-US" sz="3200" dirty="0"/>
          </a:p>
          <a:p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There are two main reasons for </a:t>
            </a:r>
            <a:r>
              <a:rPr lang="en-US" dirty="0" smtClean="0"/>
              <a:t>these habits</a:t>
            </a:r>
          </a:p>
          <a:p>
            <a:pPr lvl="1"/>
            <a:r>
              <a:rPr lang="en-US" sz="3200" dirty="0"/>
              <a:t>R</a:t>
            </a:r>
            <a:r>
              <a:rPr lang="en-US" sz="3200" dirty="0" smtClean="0"/>
              <a:t>eadability</a:t>
            </a:r>
          </a:p>
          <a:p>
            <a:pPr lvl="1"/>
            <a:r>
              <a:rPr lang="en-US" sz="3200" dirty="0" smtClean="0"/>
              <a:t>Adaptability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331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“Good Code” – Readability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82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9536" cy="4156799"/>
          </a:xfrm>
        </p:spPr>
        <p:txBody>
          <a:bodyPr/>
          <a:lstStyle/>
          <a:p>
            <a:r>
              <a:rPr lang="en-US" dirty="0"/>
              <a:t>Having your code be readable is important, </a:t>
            </a:r>
            <a:r>
              <a:rPr lang="en-US" dirty="0" smtClean="0"/>
              <a:t>both for </a:t>
            </a:r>
            <a:r>
              <a:rPr lang="en-US" dirty="0"/>
              <a:t>your sanity and </a:t>
            </a:r>
            <a:r>
              <a:rPr lang="en-US" dirty="0" smtClean="0"/>
              <a:t>anyone else’s</a:t>
            </a:r>
          </a:p>
          <a:p>
            <a:pPr lvl="1"/>
            <a:r>
              <a:rPr lang="en-US" dirty="0" smtClean="0"/>
              <a:t>Your TA’s sanity is important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/>
              <a:t>Having highly readable code makes it easier to:</a:t>
            </a:r>
          </a:p>
          <a:p>
            <a:pPr lvl="1"/>
            <a:r>
              <a:rPr lang="en-US" dirty="0"/>
              <a:t>Figure out what you’re doing </a:t>
            </a:r>
            <a:r>
              <a:rPr lang="en-US" u="sng" dirty="0"/>
              <a:t>while</a:t>
            </a:r>
            <a:r>
              <a:rPr lang="en-US" dirty="0"/>
              <a:t> writing the code</a:t>
            </a:r>
          </a:p>
          <a:p>
            <a:pPr lvl="1"/>
            <a:r>
              <a:rPr lang="en-US" dirty="0"/>
              <a:t>Figure out what the code is doing when you come back </a:t>
            </a:r>
            <a:r>
              <a:rPr lang="en-US" dirty="0" smtClean="0"/>
              <a:t>to look at it a </a:t>
            </a:r>
            <a:r>
              <a:rPr lang="en-US" dirty="0"/>
              <a:t>year </a:t>
            </a:r>
            <a:r>
              <a:rPr lang="en-US" u="sng" dirty="0"/>
              <a:t>later</a:t>
            </a:r>
          </a:p>
          <a:p>
            <a:pPr lvl="1"/>
            <a:r>
              <a:rPr lang="en-US" dirty="0"/>
              <a:t>Have </a:t>
            </a:r>
            <a:r>
              <a:rPr lang="en-US" u="sng" dirty="0"/>
              <a:t>other people</a:t>
            </a:r>
            <a:r>
              <a:rPr lang="en-US" dirty="0"/>
              <a:t> read </a:t>
            </a:r>
            <a:r>
              <a:rPr lang="en-US" dirty="0" smtClean="0"/>
              <a:t>and understand your code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1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Improving Readability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Improving readability of your code can be accomplished in a number of ways</a:t>
            </a:r>
          </a:p>
          <a:p>
            <a:pPr lvl="1"/>
            <a:r>
              <a:rPr lang="en-US" dirty="0" smtClean="0"/>
              <a:t>Comments</a:t>
            </a:r>
            <a:endParaRPr lang="en-US" dirty="0"/>
          </a:p>
          <a:p>
            <a:pPr lvl="1"/>
            <a:r>
              <a:rPr lang="en-US" dirty="0"/>
              <a:t>Meaningful variable names</a:t>
            </a:r>
          </a:p>
          <a:p>
            <a:pPr lvl="1"/>
            <a:r>
              <a:rPr lang="en-US" dirty="0"/>
              <a:t>Breaking code down into functions</a:t>
            </a:r>
          </a:p>
          <a:p>
            <a:pPr lvl="1"/>
            <a:r>
              <a:rPr lang="en-US" dirty="0"/>
              <a:t>Following </a:t>
            </a:r>
            <a:r>
              <a:rPr lang="en-US" dirty="0" smtClean="0"/>
              <a:t>consistent naming </a:t>
            </a:r>
            <a:r>
              <a:rPr lang="en-US" dirty="0"/>
              <a:t>conventions</a:t>
            </a:r>
          </a:p>
          <a:p>
            <a:pPr lvl="1"/>
            <a:r>
              <a:rPr lang="en-US" dirty="0" smtClean="0"/>
              <a:t>Programming language </a:t>
            </a:r>
            <a:r>
              <a:rPr lang="en-US" dirty="0"/>
              <a:t>choice</a:t>
            </a:r>
          </a:p>
          <a:p>
            <a:pPr lvl="1"/>
            <a:r>
              <a:rPr lang="en-US" dirty="0"/>
              <a:t>File organization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765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What does the following code snippet do?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(p, c):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l 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(l &gt;= 4):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c 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(l &gt;= 9):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There isn’t much information to go on, is there?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452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19837</TotalTime>
  <Words>1815</Words>
  <Application>Microsoft Office PowerPoint</Application>
  <PresentationFormat>On-screen Show (4:3)</PresentationFormat>
  <Paragraphs>392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18 – Program Design (Continued)</vt:lpstr>
      <vt:lpstr>Last Class We Covered</vt:lpstr>
      <vt:lpstr>Any Questions from Last Time?</vt:lpstr>
      <vt:lpstr>Today’s Objectives</vt:lpstr>
      <vt:lpstr>Motivation</vt:lpstr>
      <vt:lpstr>“Good Code” – Readability</vt:lpstr>
      <vt:lpstr>Readability</vt:lpstr>
      <vt:lpstr>Improving Readability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Commenting</vt:lpstr>
      <vt:lpstr>Commenting is an “Art”</vt:lpstr>
      <vt:lpstr>General Guidelines</vt:lpstr>
      <vt:lpstr>General Guidelines</vt:lpstr>
      <vt:lpstr>General Guidelines</vt:lpstr>
      <vt:lpstr>General Guidelines</vt:lpstr>
      <vt:lpstr>General Guidelines</vt:lpstr>
      <vt:lpstr>General Guidelines</vt:lpstr>
      <vt:lpstr>“Good Code” – Adaptability</vt:lpstr>
      <vt:lpstr>Adaptability</vt:lpstr>
      <vt:lpstr>Adaptability: Example</vt:lpstr>
      <vt:lpstr>Adaptability: Example</vt:lpstr>
      <vt:lpstr>Solving Problems</vt:lpstr>
      <vt:lpstr>Simple Algorithms</vt:lpstr>
      <vt:lpstr>More Complicated Algorithms</vt:lpstr>
      <vt:lpstr>Design Example</vt:lpstr>
      <vt:lpstr>Questions when Designing</vt:lpstr>
      <vt:lpstr>In-Class Example</vt:lpstr>
      <vt:lpstr>In-Class Example</vt:lpstr>
      <vt:lpstr>Incremental Development</vt:lpstr>
      <vt:lpstr>What is Incremental Development?</vt:lpstr>
      <vt:lpstr>Why Use Incremental Development?</vt:lpstr>
      <vt:lpstr>Debugging Woes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263</cp:revision>
  <dcterms:created xsi:type="dcterms:W3CDTF">2014-05-05T14:25:42Z</dcterms:created>
  <dcterms:modified xsi:type="dcterms:W3CDTF">2017-04-25T03:12:00Z</dcterms:modified>
</cp:coreProperties>
</file>